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9.xml"/>
  <Override ContentType="application/vnd.openxmlformats-officedocument.theme+xml" PartName="/ppt/theme/theme7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theme+xml" PartName="/ppt/theme/theme8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</p:sldIdLst>
  <p:sldSz cy="6858000" cx="9144000"/>
  <p:notesSz cx="7045325" cy="93456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8.xml"/><Relationship Id="rId18" Type="http://schemas.openxmlformats.org/officeDocument/2006/relationships/slide" Target="slides/slide7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0" Type="http://schemas.openxmlformats.org/officeDocument/2006/relationships/slideMaster" Target="slideMasters/slideMaster7.xml"/><Relationship Id="rId11" Type="http://schemas.openxmlformats.org/officeDocument/2006/relationships/notesMaster" Target="notesMasters/notesMaster1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2" Type="http://schemas.openxmlformats.org/officeDocument/2006/relationships/presProps" Target="presProps.xml"/><Relationship Id="rId21" Type="http://schemas.openxmlformats.org/officeDocument/2006/relationships/slide" Target="slides/slide10.xml"/><Relationship Id="rId1" Type="http://schemas.openxmlformats.org/officeDocument/2006/relationships/theme" Target="theme/theme3.xml"/><Relationship Id="rId22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2.xml"/><Relationship Id="rId3" Type="http://schemas.openxmlformats.org/officeDocument/2006/relationships/tableStyles" Target="tableStyles.xml"/><Relationship Id="rId24" Type="http://schemas.openxmlformats.org/officeDocument/2006/relationships/slide" Target="slides/slide13.xml"/><Relationship Id="rId20" Type="http://schemas.openxmlformats.org/officeDocument/2006/relationships/slide" Target="slides/slide9.xml"/><Relationship Id="rId9" Type="http://schemas.openxmlformats.org/officeDocument/2006/relationships/slideMaster" Target="slideMasters/slideMaster6.xml"/><Relationship Id="rId6" Type="http://schemas.openxmlformats.org/officeDocument/2006/relationships/slideMaster" Target="slideMasters/slideMaster3.xml"/><Relationship Id="rId5" Type="http://schemas.openxmlformats.org/officeDocument/2006/relationships/slideMaster" Target="slideMasters/slideMaster2.xml"/><Relationship Id="rId8" Type="http://schemas.openxmlformats.org/officeDocument/2006/relationships/slideMaster" Target="slideMasters/slideMaster5.xml"/><Relationship Id="rId7" Type="http://schemas.openxmlformats.org/officeDocument/2006/relationships/slideMaster" Target="slideMasters/slideMaster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704525" y="4439150"/>
            <a:ext cx="5636249" cy="4205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74450" y="700900"/>
            <a:ext cx="4697100" cy="3504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914400" y="4343400"/>
            <a:ext cx="7772400" cy="19751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9144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914400" y="2834640"/>
            <a:ext cx="7772400" cy="1508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  <a:defRPr/>
            </a:lvl1pPr>
            <a:lvl2pPr indent="0" marL="457200" marR="0" rtl="0" algn="ctr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None/>
              <a:defRPr/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6pPr>
            <a:lvl7pPr indent="0" marL="2743200" marR="0" rtl="0" algn="ctr">
              <a:spcBef>
                <a:spcPts val="320"/>
              </a:spcBef>
              <a:buClr>
                <a:schemeClr val="accent4"/>
              </a:buClr>
              <a:buFont typeface="Noto Symbol"/>
              <a:buNone/>
              <a:defRPr/>
            </a:lvl7pPr>
            <a:lvl8pPr indent="0" marL="3200400" marR="0" rtl="0" algn="ctr">
              <a:spcBef>
                <a:spcPts val="320"/>
              </a:spcBef>
              <a:buClr>
                <a:schemeClr val="accent4"/>
              </a:buClr>
              <a:buFont typeface="Noto Symbol"/>
              <a:buNone/>
              <a:defRPr/>
            </a:lvl8pPr>
            <a:lvl9pPr indent="0" marL="3657600" marR="0" rtl="0" algn="ctr">
              <a:spcBef>
                <a:spcPts val="32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914400" y="441250"/>
            <a:ext cx="6858000" cy="7017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Font typeface="Consola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1" name="Shape 191"/>
          <p:cNvSpPr/>
          <p:nvPr>
            <p:ph idx="2" type="pic"/>
          </p:nvPr>
        </p:nvSpPr>
        <p:spPr>
          <a:xfrm>
            <a:off x="368032" y="1893781"/>
            <a:ext cx="8778239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914400" y="1150144"/>
            <a:ext cx="68580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" marL="27432" rtl="0">
              <a:spcBef>
                <a:spcPts val="0"/>
              </a:spcBef>
              <a:buClr>
                <a:srgbClr val="FFFFFF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3" name="Shape 193"/>
          <p:cNvSpPr txBox="1"/>
          <p:nvPr>
            <p:ph idx="10" type="dt"/>
          </p:nvPr>
        </p:nvSpPr>
        <p:spPr>
          <a:xfrm>
            <a:off x="6477000" y="5556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1" type="ftr"/>
          </p:nvPr>
        </p:nvSpPr>
        <p:spPr>
          <a:xfrm>
            <a:off x="914400" y="55561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8610600" y="55561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 rot="5400000">
            <a:off x="4694237" y="2209801"/>
            <a:ext cx="5851525" cy="1981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 rot="5400000">
            <a:off x="2514599" y="18415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85800" y="273050"/>
            <a:ext cx="82296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Font typeface="Consola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1435100"/>
            <a:ext cx="25145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064" marL="54864" rtl="0">
              <a:spcBef>
                <a:spcPts val="0"/>
              </a:spcBef>
              <a:buFont typeface="Cantarell"/>
              <a:buNone/>
              <a:defRPr/>
            </a:lvl1pPr>
            <a:lvl2pPr rtl="0">
              <a:spcBef>
                <a:spcPts val="0"/>
              </a:spcBef>
              <a:buFont typeface="Cantarell"/>
              <a:buNone/>
              <a:defRPr/>
            </a:lvl2pPr>
            <a:lvl3pPr rtl="0">
              <a:spcBef>
                <a:spcPts val="0"/>
              </a:spcBef>
              <a:buFont typeface="Cantarell"/>
              <a:buNone/>
              <a:defRPr/>
            </a:lvl3pPr>
            <a:lvl4pPr rtl="0">
              <a:spcBef>
                <a:spcPts val="0"/>
              </a:spcBef>
              <a:buFont typeface="Cantarell"/>
              <a:buNone/>
              <a:defRPr/>
            </a:lvl4pPr>
            <a:lvl5pPr rtl="0">
              <a:spcBef>
                <a:spcPts val="0"/>
              </a:spcBef>
              <a:buFont typeface="Cantarel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429000" y="1435100"/>
            <a:ext cx="54863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64343" y="17705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655344" y="17705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80975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9652" marL="73152" rtl="0" algn="l">
              <a:spcBef>
                <a:spcPts val="0"/>
              </a:spcBef>
              <a:buClr>
                <a:schemeClr val="accent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buFont typeface="Cantarell"/>
              <a:buNone/>
              <a:defRPr/>
            </a:lvl2pPr>
            <a:lvl3pPr rtl="0">
              <a:spcBef>
                <a:spcPts val="0"/>
              </a:spcBef>
              <a:buFont typeface="Cantarell"/>
              <a:buNone/>
              <a:defRPr/>
            </a:lvl3pPr>
            <a:lvl4pPr rtl="0">
              <a:spcBef>
                <a:spcPts val="0"/>
              </a:spcBef>
              <a:buFont typeface="Cantarell"/>
              <a:buNone/>
              <a:defRPr/>
            </a:lvl4pPr>
            <a:lvl5pPr rtl="0">
              <a:spcBef>
                <a:spcPts val="0"/>
              </a:spcBef>
              <a:buFont typeface="Cantarel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645025" y="180975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9652" marL="73152" rtl="0">
              <a:spcBef>
                <a:spcPts val="0"/>
              </a:spcBef>
              <a:buClr>
                <a:schemeClr val="accent2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buFont typeface="Cantarell"/>
              <a:buNone/>
              <a:defRPr/>
            </a:lvl2pPr>
            <a:lvl3pPr rtl="0">
              <a:spcBef>
                <a:spcPts val="0"/>
              </a:spcBef>
              <a:buFont typeface="Cantarell"/>
              <a:buNone/>
              <a:defRPr/>
            </a:lvl3pPr>
            <a:lvl4pPr rtl="0">
              <a:spcBef>
                <a:spcPts val="0"/>
              </a:spcBef>
              <a:buFont typeface="Cantarell"/>
              <a:buNone/>
              <a:defRPr/>
            </a:lvl4pPr>
            <a:lvl5pPr rtl="0">
              <a:spcBef>
                <a:spcPts val="0"/>
              </a:spcBef>
              <a:buFont typeface="Cantarel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3" type="body"/>
          </p:nvPr>
        </p:nvSpPr>
        <p:spPr>
          <a:xfrm>
            <a:off x="457200" y="2459036"/>
            <a:ext cx="4040187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4" type="body"/>
          </p:nvPr>
        </p:nvSpPr>
        <p:spPr>
          <a:xfrm>
            <a:off x="4645025" y="2459036"/>
            <a:ext cx="4041774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706902" y="1351671"/>
            <a:ext cx="5718047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4064" marL="54864"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Cantarel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x="706902" y="512064"/>
            <a:ext cx="8156448" cy="777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Font typeface="Consola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6.xml"/></Relationships>
</file>

<file path=ppt/slideMasters/_rels/slideMaster3.xml.rels><?xml version="1.0" encoding="UTF-8" standalone="yes"?>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/>
          <p:nvPr/>
        </p:nvSpPr>
        <p:spPr>
          <a:xfrm>
            <a:off x="309562" y="681037"/>
            <a:ext cx="46036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249237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255587" y="4541837"/>
            <a:ext cx="73025" cy="746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255587" y="4541837"/>
            <a:ext cx="73025" cy="746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309562" y="681037"/>
            <a:ext cx="46036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49237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0" y="401637"/>
            <a:ext cx="8867774" cy="887411"/>
          </a:xfrm>
          <a:prstGeom prst="rect">
            <a:avLst/>
          </a:prstGeom>
          <a:solidFill>
            <a:srgbClr val="586986">
              <a:alpha val="39607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87311" y="681037"/>
            <a:ext cx="46036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47625" y="681037"/>
            <a:ext cx="26987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28575" y="681037"/>
            <a:ext cx="9524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0" y="681037"/>
            <a:ext cx="9524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 flipH="1">
            <a:off x="149224" y="681037"/>
            <a:ext cx="28575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 flipH="1">
            <a:off x="188912" y="681037"/>
            <a:ext cx="28575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 flipH="1">
            <a:off x="227012" y="681037"/>
            <a:ext cx="9524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 flipH="1">
            <a:off x="255586" y="681037"/>
            <a:ext cx="7937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79400" y="681037"/>
            <a:ext cx="36512" cy="3651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255587" y="4541837"/>
            <a:ext cx="73025" cy="746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309562" y="681037"/>
            <a:ext cx="46036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249237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829175" y="1073150"/>
            <a:ext cx="4321174" cy="5791199"/>
          </a:xfrm>
          <a:custGeom>
            <a:pathLst>
              <a:path extrusionOk="0" h="2976" w="2736">
                <a:moveTo>
                  <a:pt x="0" y="2976"/>
                </a:moveTo>
                <a:lnTo>
                  <a:pt x="720" y="1344"/>
                </a:lnTo>
                <a:lnTo>
                  <a:pt x="2736" y="0"/>
                </a:lnTo>
                <a:lnTo>
                  <a:pt x="2736" y="48"/>
                </a:lnTo>
                <a:lnTo>
                  <a:pt x="744" y="1366"/>
                </a:lnTo>
                <a:lnTo>
                  <a:pt x="48" y="2976"/>
                </a:lnTo>
                <a:lnTo>
                  <a:pt x="0" y="2976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549"/>
              </a:scheme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374650" y="0"/>
            <a:ext cx="5513387" cy="6615111"/>
          </a:xfrm>
          <a:custGeom>
            <a:pathLst>
              <a:path extrusionOk="0" h="4128" w="3504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549"/>
              </a:scheme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 rot="5219999">
            <a:off x="4461668" y="1483518"/>
            <a:ext cx="4114800" cy="1189037"/>
          </a:xfrm>
          <a:custGeom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86986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5943600" y="0"/>
            <a:ext cx="2743200" cy="4267200"/>
          </a:xfrm>
          <a:custGeom>
            <a:pathLst>
              <a:path extrusionOk="0" h="2688" w="172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943600" y="4267200"/>
            <a:ext cx="3200400" cy="1143000"/>
          </a:xfrm>
          <a:custGeom>
            <a:pathLst>
              <a:path extrusionOk="0" h="720" w="2016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943600" y="0"/>
            <a:ext cx="1371600" cy="4267200"/>
          </a:xfrm>
          <a:custGeom>
            <a:pathLst>
              <a:path extrusionOk="0" h="2688" w="864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5948362" y="4246562"/>
            <a:ext cx="2090736" cy="2611437"/>
          </a:xfrm>
          <a:custGeom>
            <a:pathLst>
              <a:path extrusionOk="0" h="1645" w="1317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5943600" y="4267200"/>
            <a:ext cx="1600200" cy="2590800"/>
          </a:xfrm>
          <a:custGeom>
            <a:pathLst>
              <a:path extrusionOk="0" h="1632" w="1008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5943600" y="1371600"/>
            <a:ext cx="3200400" cy="2895600"/>
          </a:xfrm>
          <a:custGeom>
            <a:pathLst>
              <a:path extrusionOk="0" h="1824" w="2016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5943600" y="1752600"/>
            <a:ext cx="3200400" cy="2514600"/>
          </a:xfrm>
          <a:custGeom>
            <a:pathLst>
              <a:path extrusionOk="0" h="1584" w="2016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990600" y="4267200"/>
            <a:ext cx="4953000" cy="2590800"/>
          </a:xfrm>
          <a:custGeom>
            <a:pathLst>
              <a:path extrusionOk="0" h="1632" w="312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533400" y="4267200"/>
            <a:ext cx="5334000" cy="2590800"/>
          </a:xfrm>
          <a:custGeom>
            <a:pathLst>
              <a:path extrusionOk="0" h="1632" w="336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366712" y="2438400"/>
            <a:ext cx="5638800" cy="1828800"/>
          </a:xfrm>
          <a:custGeom>
            <a:pathLst>
              <a:path extrusionOk="0" h="1152" w="3504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366712" y="2133600"/>
            <a:ext cx="5638800" cy="2133600"/>
          </a:xfrm>
          <a:custGeom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56989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4572000" y="4267200"/>
            <a:ext cx="1371600" cy="2590800"/>
          </a:xfrm>
          <a:custGeom>
            <a:pathLst>
              <a:path extrusionOk="0" h="1632" w="864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86986">
              <a:alpha val="29803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363537" y="401637"/>
            <a:ext cx="8504236" cy="887411"/>
          </a:xfrm>
          <a:prstGeom prst="rect">
            <a:avLst/>
          </a:prstGeom>
          <a:solidFill>
            <a:srgbClr val="586986">
              <a:alpha val="39607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/>
          <p:nvPr/>
        </p:nvSpPr>
        <p:spPr>
          <a:xfrm flipH="1">
            <a:off x="371475" y="681037"/>
            <a:ext cx="2698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/>
          <p:nvPr/>
        </p:nvSpPr>
        <p:spPr>
          <a:xfrm flipH="1">
            <a:off x="411162" y="681037"/>
            <a:ext cx="2698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/>
        </p:nvSpPr>
        <p:spPr>
          <a:xfrm flipH="1">
            <a:off x="447675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/>
        </p:nvSpPr>
        <p:spPr>
          <a:xfrm flipH="1">
            <a:off x="476250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500062" y="681037"/>
            <a:ext cx="36512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153" name="Shape 153"/>
          <p:cNvSpPr txBox="1"/>
          <p:nvPr>
            <p:ph idx="10" type="dt"/>
          </p:nvPr>
        </p:nvSpPr>
        <p:spPr>
          <a:xfrm>
            <a:off x="64770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4" name="Shape 15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 scaled="0"/>
        </a:gra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255587" y="4541837"/>
            <a:ext cx="73025" cy="746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309562" y="681037"/>
            <a:ext cx="46036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249237" y="681037"/>
            <a:ext cx="9524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368300" y="0"/>
            <a:ext cx="8777287" cy="187801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1" name="Shape 171"/>
          <p:cNvCxnSpPr/>
          <p:nvPr/>
        </p:nvCxnSpPr>
        <p:spPr>
          <a:xfrm>
            <a:off x="363537" y="1884361"/>
            <a:ext cx="878205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172" name="Shape 172"/>
          <p:cNvGrpSpPr/>
          <p:nvPr/>
        </p:nvGrpSpPr>
        <p:grpSpPr>
          <a:xfrm rot="5400000">
            <a:off x="8516936" y="1217613"/>
            <a:ext cx="131761" cy="131762"/>
            <a:chOff x="0" y="0"/>
            <a:chExt cx="2147483646" cy="2147483646"/>
          </a:xfrm>
        </p:grpSpPr>
        <p:cxnSp>
          <p:nvCxnSpPr>
            <p:cNvPr id="173" name="Shape 173"/>
            <p:cNvCxnSpPr/>
            <p:nvPr/>
          </p:nvCxnSpPr>
          <p:spPr>
            <a:xfrm rot="-5400000">
              <a:off x="-59644968" y="60154518"/>
              <a:ext cx="1180095151" cy="106986771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4" name="Shape 174"/>
            <p:cNvCxnSpPr/>
            <p:nvPr/>
          </p:nvCxnSpPr>
          <p:spPr>
            <a:xfrm rot="-5400000">
              <a:off x="227036668" y="1306604742"/>
              <a:ext cx="1667512181" cy="0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5" name="Shape 175"/>
            <p:cNvCxnSpPr/>
            <p:nvPr/>
          </p:nvCxnSpPr>
          <p:spPr>
            <a:xfrm flipH="1" rot="5400000">
              <a:off x="1014095993" y="47106531"/>
              <a:ext cx="1180095151" cy="1095963700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176" name="Shape 176"/>
          <p:cNvGrpSpPr/>
          <p:nvPr/>
        </p:nvGrpSpPr>
        <p:grpSpPr>
          <a:xfrm rot="5400000">
            <a:off x="8669336" y="1370013"/>
            <a:ext cx="131761" cy="131762"/>
            <a:chOff x="0" y="0"/>
            <a:chExt cx="2147483646" cy="2147483646"/>
          </a:xfrm>
        </p:grpSpPr>
        <p:cxnSp>
          <p:nvCxnSpPr>
            <p:cNvPr id="177" name="Shape 177"/>
            <p:cNvCxnSpPr/>
            <p:nvPr/>
          </p:nvCxnSpPr>
          <p:spPr>
            <a:xfrm rot="-5400000">
              <a:off x="-59644968" y="60154518"/>
              <a:ext cx="1180095151" cy="106986771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8" name="Shape 178"/>
            <p:cNvCxnSpPr/>
            <p:nvPr/>
          </p:nvCxnSpPr>
          <p:spPr>
            <a:xfrm rot="-5400000">
              <a:off x="227036668" y="1306604742"/>
              <a:ext cx="1667512181" cy="0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9" name="Shape 179"/>
            <p:cNvCxnSpPr/>
            <p:nvPr/>
          </p:nvCxnSpPr>
          <p:spPr>
            <a:xfrm flipH="1" rot="5400000">
              <a:off x="1014095993" y="47106531"/>
              <a:ext cx="1180095151" cy="1095963700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180" name="Shape 180"/>
          <p:cNvGrpSpPr/>
          <p:nvPr/>
        </p:nvGrpSpPr>
        <p:grpSpPr>
          <a:xfrm rot="5400000">
            <a:off x="8321675" y="1473198"/>
            <a:ext cx="131761" cy="131761"/>
            <a:chOff x="0" y="0"/>
            <a:chExt cx="2147483646" cy="2147483647"/>
          </a:xfrm>
        </p:grpSpPr>
        <p:cxnSp>
          <p:nvCxnSpPr>
            <p:cNvPr id="181" name="Shape 181"/>
            <p:cNvCxnSpPr/>
            <p:nvPr/>
          </p:nvCxnSpPr>
          <p:spPr>
            <a:xfrm rot="-5400000">
              <a:off x="-59638374" y="60148231"/>
              <a:ext cx="1180081945" cy="106987435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82" name="Shape 182"/>
            <p:cNvCxnSpPr/>
            <p:nvPr/>
          </p:nvCxnSpPr>
          <p:spPr>
            <a:xfrm rot="-5400000">
              <a:off x="227063416" y="1306599527"/>
              <a:ext cx="1667512181" cy="0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83" name="Shape 183"/>
            <p:cNvCxnSpPr/>
            <p:nvPr/>
          </p:nvCxnSpPr>
          <p:spPr>
            <a:xfrm flipH="1" rot="5400000">
              <a:off x="1014102596" y="47100163"/>
              <a:ext cx="1180081945" cy="1095970498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184" name="Shape 184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6687" marL="411163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▪"/>
              <a:defRPr/>
            </a:lvl1pPr>
            <a:lvl2pPr indent="-146684" marL="739775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▫"/>
              <a:defRPr/>
            </a:lvl2pPr>
            <a:lvl3pPr indent="-80962" marL="995363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◾"/>
              <a:defRPr/>
            </a:lvl3pPr>
            <a:lvl4pPr indent="-92075" marL="1260475" marR="0" rtl="0" algn="l"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"/>
              <a:defRPr/>
            </a:lvl4pPr>
            <a:lvl5pPr indent="-84137" marL="1481138" marR="0" rtl="0" algn="l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Font typeface="Noto Symbol"/>
              <a:buChar char="⚫"/>
              <a:defRPr/>
            </a:lvl5pPr>
            <a:lvl6pPr indent="-97027" marL="1709928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⚫"/>
              <a:defRPr/>
            </a:lvl6pPr>
            <a:lvl7pPr indent="-85851" marL="1901951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7pPr>
            <a:lvl8pPr indent="-87376" marL="2093976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8pPr>
            <a:lvl9pPr indent="-88900" marL="2286000" marR="0" rtl="0" algn="l">
              <a:spcBef>
                <a:spcPts val="320"/>
              </a:spcBef>
              <a:buClr>
                <a:schemeClr val="accent4"/>
              </a:buClr>
              <a:buFont typeface="Noto Symbol"/>
              <a:buChar char="⚫"/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0" type="dt"/>
          </p:nvPr>
        </p:nvSpPr>
        <p:spPr>
          <a:xfrm>
            <a:off x="6477000" y="5556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11" type="ftr"/>
          </p:nvPr>
        </p:nvSpPr>
        <p:spPr>
          <a:xfrm>
            <a:off x="914400" y="55561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8610600" y="55561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chemeClr val="lt2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lt2"/>
              </a:buClr>
              <a:buSzPct val="25000"/>
              <a:buFont typeface="Cantarel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/>
          <p:cNvPicPr preferRelativeResize="0"/>
          <p:nvPr>
            <p:ph type="ctrTitle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575" y="1566862"/>
            <a:ext cx="8150224" cy="4754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304800" y="0"/>
            <a:ext cx="88391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Treaty of Versailles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304800" y="685800"/>
            <a:ext cx="8839199" cy="61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Signed Agreement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League of Nations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No Germany or Russia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 loses A-L &amp; all of its overseas colonies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 must decrease military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War Guilt clause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Sole responsibility for WWI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Reparation payments $33 Billion over 30 yrs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838200" y="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Effects of WWI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381000" y="838200"/>
            <a:ext cx="8305799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512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Generation of Europeans killed or wounded</a:t>
            </a:r>
          </a:p>
          <a:p>
            <a:pPr indent="-34512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Dynasties fall</a:t>
            </a:r>
          </a:p>
          <a:p>
            <a:pPr indent="-325755" lvl="1" marL="7397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A-H, Germany (Hohezollern family), Russia (Romanovs)</a:t>
            </a:r>
          </a:p>
          <a:p>
            <a:pPr indent="-34512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New Countries Created </a:t>
            </a:r>
          </a:p>
          <a:p>
            <a:pPr indent="-34512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League of Nations created to promote Peace</a:t>
            </a:r>
          </a:p>
          <a:p>
            <a:pPr indent="-34512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Long-Term Effects</a:t>
            </a:r>
          </a:p>
          <a:p>
            <a:pPr indent="-325755" lvl="1" marL="7397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Some nations feel betrayed &amp; resentful w/ outcome</a:t>
            </a:r>
          </a:p>
          <a:p>
            <a:pPr indent="-325755" lvl="1" marL="739775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Nationalism &amp; Competition remain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Marxism</a:t>
            </a: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381000" y="1143000"/>
            <a:ext cx="8763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12407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Karl </a:t>
            </a:r>
            <a:r>
              <a:rPr lang="en-US" sz="30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Marx</a:t>
            </a:r>
          </a:p>
          <a:p>
            <a:pPr indent="-212407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Problem: </a:t>
            </a:r>
          </a:p>
          <a:p>
            <a:pPr indent="-2114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Workers are exploited</a:t>
            </a:r>
          </a:p>
          <a:p>
            <a:pPr indent="-212407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Class struggle is inevitable</a:t>
            </a:r>
          </a:p>
          <a:p>
            <a:pPr indent="-212407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Leads to socialism/communism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Russian Revolution	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Czar Nicholas made many mistakes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Russian was being badly beat in the war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Non industrialized so they couldn’t compete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Workers protested at the palace for better conditions-fired on-&gt; Bloody Sunday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Created a Duma (legislative body) then dismissed it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Left his wife in charge at home…Rasputin too much power</a:t>
            </a:r>
          </a:p>
          <a:p>
            <a:pPr indent="-146684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6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-146684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6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6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Czar steps down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591550" y="1143000"/>
            <a:ext cx="8359499" cy="5089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March Revolution	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This uprising/mutiny caused the Czar to step down from power (he was later killed)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The provisional government came into power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Alexander Kerensky led the gov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He stayed in the war (big NO-NO)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Reformers formed “soviets” (local councils)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These gained power and led another revolution in November called the Bolshevik revolution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600" u="none" cap="none" strike="noStrike">
              <a:solidFill>
                <a:schemeClr val="lt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Bolsheviks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Lenin led this group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They signed the peace treaty to End WWI</a:t>
            </a:r>
          </a:p>
          <a:p>
            <a:pPr indent="-295275" lvl="1" marL="73977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ymbol"/>
              <a:buChar char="▫"/>
            </a:pPr>
            <a:r>
              <a:rPr b="0" baseline="0" i="0" lang="en-US" sz="2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Treaty of Brest-Litovsk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Some unhappy with the treaty → Civil War in USSR breaks out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Red Army vs White army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Russia becomes the USSR (Communism takes over)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914400" y="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Effect on Art/Lit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457200" y="685800"/>
            <a:ext cx="8686800" cy="471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68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“Lost Generation”</a:t>
            </a:r>
          </a:p>
          <a:p>
            <a:pPr indent="-280035" lvl="1" marL="739775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Generation of people born between 1883 and 1900</a:t>
            </a:r>
          </a:p>
          <a:p>
            <a:pPr indent="-2727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Disillusioned by WWI.</a:t>
            </a:r>
          </a:p>
          <a:p>
            <a:pPr indent="-2727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Pioneered new styles of artistic expression through writing.</a:t>
            </a:r>
          </a:p>
          <a:p>
            <a:pPr indent="-2727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Spent considerable amounts of time outside the US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304800" y="1358375"/>
            <a:ext cx="8839199" cy="3284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7621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Gertrude Stein</a:t>
            </a:r>
          </a:p>
          <a:p>
            <a:pPr indent="-17621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Ernest Hemingway </a:t>
            </a:r>
          </a:p>
          <a:p>
            <a:pPr indent="-17621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Thomas Eliot</a:t>
            </a:r>
          </a:p>
          <a:p>
            <a:pPr indent="-17621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ntarell"/>
              <a:buChar char="▪"/>
            </a:pPr>
            <a:r>
              <a:rPr lang="en-US" sz="300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F. Scott Fitzgerald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Causes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115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MANIA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446075" y="1124450"/>
            <a:ext cx="8534399" cy="44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4154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48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Militarism</a:t>
            </a:r>
          </a:p>
          <a:p>
            <a:pPr indent="-224154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48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Alliances (Entangling)</a:t>
            </a:r>
          </a:p>
          <a:p>
            <a:pPr indent="-224154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48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Nationalism</a:t>
            </a:r>
          </a:p>
          <a:p>
            <a:pPr indent="-224154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48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Imperialism</a:t>
            </a:r>
          </a:p>
          <a:p>
            <a:pPr indent="-224154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48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Assassination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81000" y="0"/>
            <a:ext cx="8763000" cy="1427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Entangling Alliances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81000" y="964150"/>
            <a:ext cx="8763000" cy="509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5907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Initial Dispute: Serbia &amp; A-H</a:t>
            </a:r>
          </a:p>
          <a:p>
            <a:pPr indent="-2749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Russia supports Serbia</a:t>
            </a:r>
          </a:p>
          <a:p>
            <a:pPr indent="-2749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 supports A-H</a:t>
            </a:r>
          </a:p>
          <a:p>
            <a:pPr indent="-2749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France supports Russia</a:t>
            </a:r>
          </a:p>
          <a:p>
            <a:pPr indent="-2749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Germany’s Schlieffen Plan violates Belgium which pulls in GB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0" y="1327350"/>
            <a:ext cx="4495800" cy="42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4860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Triple Alliance</a:t>
            </a:r>
          </a:p>
          <a:p>
            <a:pPr indent="-234315" lvl="1" marL="739775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Italy</a:t>
            </a:r>
          </a:p>
          <a:p>
            <a:pPr indent="-234315" lvl="1" marL="739775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</a:t>
            </a:r>
          </a:p>
          <a:p>
            <a:pPr indent="-234315" lvl="1" marL="739775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Austria-Hungary</a:t>
            </a:r>
          </a:p>
          <a:p>
            <a:pPr indent="-24860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Will become the</a:t>
            </a:r>
          </a:p>
          <a:p>
            <a:pPr indent="-24860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sng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Central Powers</a:t>
            </a:r>
          </a:p>
        </p:txBody>
      </p:sp>
      <p:sp>
        <p:nvSpPr>
          <p:cNvPr id="220" name="Shape 220"/>
          <p:cNvSpPr txBox="1"/>
          <p:nvPr>
            <p:ph idx="2" type="body"/>
          </p:nvPr>
        </p:nvSpPr>
        <p:spPr>
          <a:xfrm>
            <a:off x="4600325" y="1386000"/>
            <a:ext cx="4488000" cy="408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12407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none" cap="none" strike="noStrike">
                <a:solidFill>
                  <a:srgbClr val="FFC000"/>
                </a:solidFill>
                <a:latin typeface="Cantarell"/>
                <a:ea typeface="Cantarell"/>
                <a:cs typeface="Cantarell"/>
                <a:sym typeface="Cantarell"/>
              </a:rPr>
              <a:t>Triple Entente</a:t>
            </a:r>
          </a:p>
          <a:p>
            <a:pPr indent="-2114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rgbClr val="FFC000"/>
                </a:solidFill>
                <a:latin typeface="Cantarell"/>
                <a:ea typeface="Cantarell"/>
                <a:cs typeface="Cantarell"/>
                <a:sym typeface="Cantarell"/>
              </a:rPr>
              <a:t>France</a:t>
            </a:r>
          </a:p>
          <a:p>
            <a:pPr indent="-2114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rgbClr val="FFC000"/>
                </a:solidFill>
                <a:latin typeface="Cantarell"/>
                <a:ea typeface="Cantarell"/>
                <a:cs typeface="Cantarell"/>
                <a:sym typeface="Cantarell"/>
              </a:rPr>
              <a:t>Great Britain</a:t>
            </a:r>
          </a:p>
          <a:p>
            <a:pPr indent="-2114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rgbClr val="FFC000"/>
                </a:solidFill>
                <a:latin typeface="Cantarell"/>
                <a:ea typeface="Cantarell"/>
                <a:cs typeface="Cantarell"/>
                <a:sym typeface="Cantarell"/>
              </a:rPr>
              <a:t>Russia</a:t>
            </a:r>
          </a:p>
          <a:p>
            <a:pPr indent="-2114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rgbClr val="FFC000"/>
                </a:solidFill>
                <a:latin typeface="Cantarell"/>
                <a:ea typeface="Cantarell"/>
                <a:cs typeface="Cantarell"/>
                <a:sym typeface="Cantarell"/>
              </a:rPr>
              <a:t>Will become the</a:t>
            </a:r>
          </a:p>
          <a:p>
            <a:pPr indent="-211455" lvl="1" marL="739775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sng" cap="none" strike="noStrike">
                <a:solidFill>
                  <a:srgbClr val="FFC000"/>
                </a:solidFill>
                <a:latin typeface="Cantarell"/>
                <a:ea typeface="Cantarell"/>
                <a:cs typeface="Cantarell"/>
                <a:sym typeface="Cantarell"/>
              </a:rPr>
              <a:t>Allies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Total War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381000" y="1295400"/>
            <a:ext cx="8305799" cy="5060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083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Gov’t took control of economies (factories)</a:t>
            </a:r>
          </a:p>
          <a:p>
            <a:pPr indent="-3108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Rationing</a:t>
            </a:r>
          </a:p>
          <a:p>
            <a:pPr indent="-3108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Women joined the workforce→ leads to women's suffrage</a:t>
            </a:r>
          </a:p>
          <a:p>
            <a:pPr indent="-3108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Higher Employment</a:t>
            </a:r>
          </a:p>
          <a:p>
            <a:pPr indent="-31083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6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Propaganda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0" y="4191000"/>
            <a:ext cx="9144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Both: Massive Casualties &amp; Destruction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0" y="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525" lvl="0" marL="730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ymbol"/>
              <a:buNone/>
            </a:pPr>
            <a:r>
              <a:rPr b="1" baseline="0" i="0" lang="en-US" sz="3600" u="none" cap="none" strike="noStrike">
                <a:solidFill>
                  <a:schemeClr val="accent2"/>
                </a:solidFill>
                <a:latin typeface="Cantarell"/>
                <a:ea typeface="Cantarell"/>
                <a:cs typeface="Cantarell"/>
                <a:sym typeface="Cantarell"/>
              </a:rPr>
              <a:t>Western Front</a:t>
            </a:r>
          </a:p>
        </p:txBody>
      </p:sp>
      <p:sp>
        <p:nvSpPr>
          <p:cNvPr id="233" name="Shape 233"/>
          <p:cNvSpPr txBox="1"/>
          <p:nvPr>
            <p:ph idx="2" type="body"/>
          </p:nvPr>
        </p:nvSpPr>
        <p:spPr>
          <a:xfrm>
            <a:off x="5102225" y="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9525" lvl="0" marL="730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ymbol"/>
              <a:buNone/>
            </a:pPr>
            <a:r>
              <a:rPr b="1" baseline="0" i="0" lang="en-US" sz="3600" u="none" cap="none" strike="noStrike">
                <a:solidFill>
                  <a:schemeClr val="accent2"/>
                </a:solidFill>
                <a:latin typeface="Cantarell"/>
                <a:ea typeface="Cantarell"/>
                <a:cs typeface="Cantarell"/>
                <a:sym typeface="Cantarell"/>
              </a:rPr>
              <a:t>Eastern Front</a:t>
            </a:r>
          </a:p>
        </p:txBody>
      </p:sp>
      <p:sp>
        <p:nvSpPr>
          <p:cNvPr id="234" name="Shape 234"/>
          <p:cNvSpPr txBox="1"/>
          <p:nvPr>
            <p:ph idx="3" type="body"/>
          </p:nvPr>
        </p:nvSpPr>
        <p:spPr>
          <a:xfrm>
            <a:off x="0" y="533400"/>
            <a:ext cx="4040187" cy="395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Trench Warfare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Small land gains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Germany, GB &amp; France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Stalemate</a:t>
            </a:r>
          </a:p>
        </p:txBody>
      </p:sp>
      <p:sp>
        <p:nvSpPr>
          <p:cNvPr id="235" name="Shape 235"/>
          <p:cNvSpPr txBox="1"/>
          <p:nvPr>
            <p:ph idx="4" type="body"/>
          </p:nvPr>
        </p:nvSpPr>
        <p:spPr>
          <a:xfrm>
            <a:off x="3733800" y="457200"/>
            <a:ext cx="5181600" cy="395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No Trenches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Large land gains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4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Germany, A-H, Turks vs Russia &amp; Serbs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381000" y="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3 Major Events 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381000" y="685800"/>
            <a:ext cx="8763000" cy="6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1154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sng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Armenian Genocide</a:t>
            </a:r>
          </a:p>
          <a:p>
            <a:pPr indent="-308610" lvl="1" marL="739775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Ottoman Turks  systematically try to eliminate Armenians</a:t>
            </a:r>
          </a:p>
          <a:p>
            <a:pPr indent="-351154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sng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US Joins the Allies </a:t>
            </a: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1917</a:t>
            </a:r>
          </a:p>
          <a:p>
            <a:pPr indent="-308610" lvl="1" marL="739775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German Submarine Warfare sings the Lusitania</a:t>
            </a:r>
          </a:p>
          <a:p>
            <a:pPr indent="-308610" lvl="1" marL="739775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Zimmerman Telegram</a:t>
            </a:r>
          </a:p>
          <a:p>
            <a:pPr indent="-351154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ymbol"/>
              <a:buChar char="▪"/>
            </a:pPr>
            <a:r>
              <a:rPr b="0" baseline="0" i="0" lang="en-US" sz="3000" u="sng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Russian Rev’n 1918 </a:t>
            </a: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– </a:t>
            </a:r>
          </a:p>
          <a:p>
            <a:pPr indent="-308610" lvl="1" marL="739775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▫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Promising Peace, Bread &amp; Land Lenin signs the Treaty of Brest-Litovsk w/ Germany which gives up land to Germany &amp; gets Russia out of the war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838200" y="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1EEFF"/>
              </a:buClr>
              <a:buSzPct val="25000"/>
              <a:buFont typeface="Consolas"/>
              <a:buNone/>
            </a:pPr>
            <a:r>
              <a:rPr b="0" baseline="0" i="0" lang="en-US" sz="4000" u="none" cap="none" strike="noStrike">
                <a:solidFill>
                  <a:srgbClr val="C1EEFF"/>
                </a:solidFill>
                <a:latin typeface="Consolas"/>
                <a:ea typeface="Consolas"/>
                <a:cs typeface="Consolas"/>
                <a:sym typeface="Consolas"/>
              </a:rPr>
              <a:t>Wilson’s 14 Points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762000"/>
            <a:ext cx="86868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7662" lvl="0" marL="411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Proposed Peace Plan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End secret treaties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Freedom of the seas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Free trade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Reduce military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Be fair to colonial ppl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Suggestions for creating new nations w/ self-determination</a:t>
            </a:r>
          </a:p>
          <a:p>
            <a:pPr indent="-347662" lvl="0" marL="41116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ct val="95000"/>
              <a:buFont typeface="Noto Symbol"/>
              <a:buChar char="▪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rPr>
              <a:t>Nations need to come together to protect each other (would become the League of Nations)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4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5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6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2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_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