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Rise of totalitarianism and Pre-WWII Aggression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World History Final Exam Review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333143" y="269069"/>
            <a:ext cx="10922001" cy="1147092"/>
          </a:xfrm>
          <a:prstGeom prst="rect">
            <a:avLst/>
          </a:prstGeom>
        </p:spPr>
        <p:txBody>
          <a:bodyPr/>
          <a:lstStyle>
            <a:lvl1pPr defTabSz="560831">
              <a:defRPr b="1" sz="6911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911">
                <a:solidFill>
                  <a:srgbClr val="436F8B"/>
                </a:solidFill>
              </a:rPr>
              <a:t>Attempts to Avoid War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468766" y="1514096"/>
            <a:ext cx="12067267" cy="7203152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Kellogg-Briand Pact denounced war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League of Nations - meant to keep peace but had no ability to stop aggressors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Isolationism - US didn’t join the League and passed Neutrality Acts before WWII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Appeasement - Other allies gave in to the aggressors to avoid even bigger problems</a:t>
            </a:r>
            <a:endParaRPr b="1" sz="4100">
              <a:solidFill>
                <a:srgbClr val="4E4D4E"/>
              </a:solidFill>
            </a:endParaRPr>
          </a:p>
          <a:p>
            <a:pPr lvl="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Munich Conference: GB PM Chamberlain agreed to let Hitler take the Sudetenland in Czechoslovakia if he promised that was all he would take — this backfires! 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Totalitarianism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227658" y="254000"/>
            <a:ext cx="10922001" cy="2438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436F8B"/>
                </a:solidFill>
              </a:rPr>
              <a:t>Characteristics of Totalitarianism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468766" y="2768600"/>
            <a:ext cx="12067267" cy="6484300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Police terror and violence - used to crush opposition and force obedience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Indoctrination - gets unconditional loyalty by glorifying the leader (works on kids!)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Propaganda - spreading biased information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Censorship - suppressing free speech and press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Religious or ethnic persecution - blame “enemies of the state” or create scapegoats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257796" y="326977"/>
            <a:ext cx="10922001" cy="12399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436F8B"/>
                </a:solidFill>
              </a:rPr>
              <a:t>Stalin - Soviet Union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68766" y="1466518"/>
            <a:ext cx="12067267" cy="7259015"/>
          </a:xfrm>
          <a:prstGeom prst="rect">
            <a:avLst/>
          </a:prstGeom>
        </p:spPr>
        <p:txBody>
          <a:bodyPr anchor="t"/>
          <a:lstStyle/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Succeeded Lenin</a:t>
            </a:r>
            <a:endParaRPr b="1" sz="3839">
              <a:solidFill>
                <a:srgbClr val="4E4D4E"/>
              </a:solidFill>
            </a:endParaRPr>
          </a:p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Created a police state and eliminated threats in the Great Purge, making him responsible for the death of millions (mostly his own people)</a:t>
            </a:r>
            <a:endParaRPr b="1" sz="3839">
              <a:solidFill>
                <a:srgbClr val="4E4D4E"/>
              </a:solidFill>
            </a:endParaRPr>
          </a:p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Used propaganda, censorship, and indoctrination in schools to glorify communism and himself</a:t>
            </a:r>
            <a:endParaRPr b="1" sz="3839">
              <a:solidFill>
                <a:srgbClr val="4E4D4E"/>
              </a:solidFill>
            </a:endParaRPr>
          </a:p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Created a command economy and set up gov’t-owned collective farms</a:t>
            </a:r>
            <a:endParaRPr b="1" sz="3839">
              <a:solidFill>
                <a:srgbClr val="4E4D4E"/>
              </a:solidFill>
            </a:endParaRPr>
          </a:p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Five-Year Plans were aimed at increasing industrial production</a:t>
            </a:r>
            <a:endParaRPr b="1" sz="3839">
              <a:solidFill>
                <a:srgbClr val="4E4D4E"/>
              </a:solidFill>
            </a:endParaRPr>
          </a:p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WWII: Allies and part of Big Three</a:t>
            </a:r>
            <a:endParaRPr b="1" sz="3839">
              <a:solidFill>
                <a:srgbClr val="4E4D4E"/>
              </a:solidFill>
            </a:endParaRPr>
          </a:p>
          <a:p>
            <a:pPr lvl="0" marL="426719" indent="-426719" defTabSz="56083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39">
                <a:solidFill>
                  <a:srgbClr val="4E4D4E"/>
                </a:solidFill>
              </a:rPr>
              <a:t>Major leader during Cold War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257796" y="326977"/>
            <a:ext cx="10922001" cy="12399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436F8B"/>
                </a:solidFill>
              </a:rPr>
              <a:t>Mussolini - Italy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333143" y="1632281"/>
            <a:ext cx="12067267" cy="7259014"/>
          </a:xfrm>
          <a:prstGeom prst="rect">
            <a:avLst/>
          </a:prstGeom>
        </p:spPr>
        <p:txBody>
          <a:bodyPr anchor="t"/>
          <a:lstStyle/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Mussolini was known as Il Duce (the leader)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Founded the Fascist Party, which promoted extreme nationalism, denial of individual rights, and dictatorial one-party rule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His “black shirts” acted as his militia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Coerced King Victor Emmanuel III to step down and give him power legally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Joined the Axis Powers in WWII alongside Germany and Japan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257796" y="326977"/>
            <a:ext cx="10922001" cy="12399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436F8B"/>
                </a:solidFill>
              </a:rPr>
              <a:t>Hitler - Germany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468766" y="1466518"/>
            <a:ext cx="12067267" cy="7745058"/>
          </a:xfrm>
          <a:prstGeom prst="rect">
            <a:avLst/>
          </a:prstGeom>
        </p:spPr>
        <p:txBody>
          <a:bodyPr anchor="t"/>
          <a:lstStyle/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Wrote </a:t>
            </a:r>
            <a:r>
              <a:rPr b="1" i="1" sz="4000">
                <a:solidFill>
                  <a:srgbClr val="4E4D4E"/>
                </a:solidFill>
              </a:rPr>
              <a:t>Mein Kampf</a:t>
            </a:r>
            <a:r>
              <a:rPr b="1" sz="4000">
                <a:solidFill>
                  <a:srgbClr val="4E4D4E"/>
                </a:solidFill>
              </a:rPr>
              <a:t> in prison, outlining his major beliefs (Aryan race+, Versailles Treaty-, lebensraum+)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Rose to power largely due to Germany’s WWI loss and the depression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Led the Nazi party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Severely anti-Semitic and responsible for the Nuremberg laws and the Holocaust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Part of the Axis Powers</a:t>
            </a:r>
            <a:endParaRPr b="1" sz="4000">
              <a:solidFill>
                <a:srgbClr val="4E4D4E"/>
              </a:solidFill>
            </a:endParaRPr>
          </a:p>
          <a:p>
            <a:pPr lvl="0" marL="444499" indent="-44449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E4D4E"/>
                </a:solidFill>
              </a:rPr>
              <a:t>Blamed for starting WWII with his invasion of Poland and violation of both the terms of the Treaty of Versailles and the Munich Conference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Aggression Leading to World War II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333143" y="269069"/>
            <a:ext cx="10922001" cy="1147092"/>
          </a:xfrm>
          <a:prstGeom prst="rect">
            <a:avLst/>
          </a:prstGeom>
        </p:spPr>
        <p:txBody>
          <a:bodyPr/>
          <a:lstStyle>
            <a:lvl1pPr defTabSz="560831">
              <a:defRPr b="1" sz="6911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911">
                <a:solidFill>
                  <a:srgbClr val="436F8B"/>
                </a:solidFill>
              </a:rPr>
              <a:t>Aggressors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78351" y="1481588"/>
            <a:ext cx="12015761" cy="7708267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Japan under Emperor Hirohito</a:t>
            </a:r>
            <a:endParaRPr b="1" sz="4100">
              <a:solidFill>
                <a:srgbClr val="4E4D4E"/>
              </a:solidFill>
            </a:endParaRPr>
          </a:p>
          <a:p>
            <a:pPr lvl="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Focused on creating a Pacific Empire in the Asian Pacific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Italy under Mussolini</a:t>
            </a:r>
            <a:endParaRPr b="1" sz="4100">
              <a:solidFill>
                <a:srgbClr val="4E4D4E"/>
              </a:solidFill>
            </a:endParaRPr>
          </a:p>
          <a:p>
            <a:pPr lvl="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Wanted to make gains in Africa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Germany under Hitler</a:t>
            </a:r>
            <a:endParaRPr b="1" sz="4100">
              <a:solidFill>
                <a:srgbClr val="4E4D4E"/>
              </a:solidFill>
            </a:endParaRPr>
          </a:p>
          <a:p>
            <a:pPr lvl="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Sought to gain territory in Europe, particularly in areas with people of German descent, and create a Third Reich (German Empire)</a:t>
            </a:r>
            <a:endParaRPr b="1" sz="4100">
              <a:solidFill>
                <a:srgbClr val="4E4D4E"/>
              </a:solidFill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4E4D4E"/>
                </a:solidFill>
              </a:rPr>
              <a:t>Basically, just think of the Axis Powers as the aggressors leading up to WWII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333143" y="269069"/>
            <a:ext cx="12338515" cy="1147092"/>
          </a:xfrm>
          <a:prstGeom prst="rect">
            <a:avLst/>
          </a:prstGeom>
        </p:spPr>
        <p:txBody>
          <a:bodyPr/>
          <a:lstStyle>
            <a:lvl1pPr defTabSz="572516">
              <a:defRPr b="1" sz="6664">
                <a:solidFill>
                  <a:srgbClr val="436F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664">
                <a:solidFill>
                  <a:srgbClr val="436F8B"/>
                </a:solidFill>
              </a:rPr>
              <a:t>Acts of Aggression (Pre-WWII)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468766" y="1647350"/>
            <a:ext cx="12067267" cy="7362851"/>
          </a:xfrm>
          <a:prstGeom prst="rect">
            <a:avLst/>
          </a:prstGeom>
        </p:spPr>
        <p:txBody>
          <a:bodyPr anchor="t"/>
          <a:lstStyle/>
          <a:p>
            <a:pPr lvl="0" marL="422275" indent="-422275" defTabSz="55499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95">
                <a:solidFill>
                  <a:srgbClr val="4E4D4E"/>
                </a:solidFill>
              </a:rPr>
              <a:t>Japan’s invasion of Manchuria and eventually a good portion of China during the Chinese Civil War</a:t>
            </a:r>
            <a:endParaRPr b="1" sz="3895">
              <a:solidFill>
                <a:srgbClr val="4E4D4E"/>
              </a:solidFill>
            </a:endParaRPr>
          </a:p>
          <a:p>
            <a:pPr lvl="0" marL="422275" indent="-422275" defTabSz="55499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95">
                <a:solidFill>
                  <a:srgbClr val="4E4D4E"/>
                </a:solidFill>
              </a:rPr>
              <a:t>Japan’s Rape of Nanking (Nanjing)</a:t>
            </a:r>
            <a:endParaRPr b="1" sz="3895">
              <a:solidFill>
                <a:srgbClr val="4E4D4E"/>
              </a:solidFill>
            </a:endParaRPr>
          </a:p>
          <a:p>
            <a:pPr lvl="0" marL="422275" indent="-422275" defTabSz="55499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95">
                <a:solidFill>
                  <a:srgbClr val="4E4D4E"/>
                </a:solidFill>
              </a:rPr>
              <a:t>Mussolini’s invasion of Ethiopia</a:t>
            </a:r>
            <a:endParaRPr b="1" sz="3895">
              <a:solidFill>
                <a:srgbClr val="4E4D4E"/>
              </a:solidFill>
            </a:endParaRPr>
          </a:p>
          <a:p>
            <a:pPr lvl="0" marL="422275" indent="-422275" defTabSz="55499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95">
                <a:solidFill>
                  <a:srgbClr val="4E4D4E"/>
                </a:solidFill>
              </a:rPr>
              <a:t>Germany’s violation of the Treaty of Versailles by building their military and taking the Rhineland back</a:t>
            </a:r>
            <a:endParaRPr b="1" sz="3895">
              <a:solidFill>
                <a:srgbClr val="4E4D4E"/>
              </a:solidFill>
            </a:endParaRPr>
          </a:p>
          <a:p>
            <a:pPr lvl="0" marL="422275" indent="-422275" defTabSz="55499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95">
                <a:solidFill>
                  <a:srgbClr val="4E4D4E"/>
                </a:solidFill>
              </a:rPr>
              <a:t>Germany’s annexation of Austria (Anschluss)</a:t>
            </a:r>
            <a:endParaRPr b="1" sz="3895">
              <a:solidFill>
                <a:srgbClr val="4E4D4E"/>
              </a:solidFill>
            </a:endParaRPr>
          </a:p>
          <a:p>
            <a:pPr lvl="0" marL="422275" indent="-422275" defTabSz="55499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895">
                <a:solidFill>
                  <a:srgbClr val="4E4D4E"/>
                </a:solidFill>
              </a:rPr>
              <a:t>Germany’s violation of the agreement at the Munich Conference by taking all of Czechoslovakia anyway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