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7" r:id="rId1"/>
  </p:sldMasterIdLst>
  <p:notesMasterIdLst>
    <p:notesMasterId r:id="rId12"/>
  </p:notesMasterIdLst>
  <p:sldIdLst>
    <p:sldId id="258" r:id="rId2"/>
    <p:sldId id="259" r:id="rId3"/>
    <p:sldId id="260" r:id="rId4"/>
    <p:sldId id="261" r:id="rId5"/>
    <p:sldId id="263" r:id="rId6"/>
    <p:sldId id="265" r:id="rId7"/>
    <p:sldId id="266" r:id="rId8"/>
    <p:sldId id="268" r:id="rId9"/>
    <p:sldId id="269" r:id="rId10"/>
    <p:sldId id="270" r:id="rId11"/>
  </p:sldIdLst>
  <p:sldSz cx="13004800" cy="9753600"/>
  <p:notesSz cx="6858000" cy="9144000"/>
  <p:defaultTextStyle>
    <a:lvl1pPr algn="ctr" defTabSz="584200">
      <a:defRPr sz="3800"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1pPr>
    <a:lvl2pPr indent="228600" algn="ctr" defTabSz="584200">
      <a:defRPr sz="3800"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2pPr>
    <a:lvl3pPr indent="457200" algn="ctr" defTabSz="584200">
      <a:defRPr sz="3800"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3pPr>
    <a:lvl4pPr indent="685800" algn="ctr" defTabSz="584200">
      <a:defRPr sz="3800"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4pPr>
    <a:lvl5pPr indent="914400" algn="ctr" defTabSz="584200">
      <a:defRPr sz="3800"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5pPr>
    <a:lvl6pPr indent="1143000" algn="ctr" defTabSz="584200">
      <a:defRPr sz="3800"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6pPr>
    <a:lvl7pPr indent="1371600" algn="ctr" defTabSz="584200">
      <a:defRPr sz="3800"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7pPr>
    <a:lvl8pPr indent="1600200" algn="ctr" defTabSz="584200">
      <a:defRPr sz="3800"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8pPr>
    <a:lvl9pPr indent="1828800" algn="ctr" defTabSz="584200">
      <a:defRPr sz="3800"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>
              <a:alpha val="41000"/>
            </a:srgbClr>
          </a:solidFill>
        </a:fill>
      </a:tcStyle>
    </a:wholeTbl>
    <a:band2H>
      <a:tcTxStyle/>
      <a:tcStyle>
        <a:tcBdr/>
        <a:fill>
          <a:solidFill>
            <a:srgbClr val="4E4E4E">
              <a:alpha val="41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0F0F0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6565">
              <a:alpha val="75000"/>
            </a:srgbClr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61A1">
              <a:alpha val="80000"/>
            </a:srgbClr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0F0F0"/>
              </a:solidFill>
              <a:prstDash val="solid"/>
              <a:miter lim="400000"/>
            </a:ln>
          </a:top>
          <a:bottom>
            <a:ln w="254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61A1">
              <a:alpha val="80000"/>
            </a:srgb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>
              <a:alpha val="41000"/>
            </a:srgbClr>
          </a:solidFill>
        </a:fill>
      </a:tcStyle>
    </a:wholeTbl>
    <a:band2H>
      <a:tcTxStyle/>
      <a:tcStyle>
        <a:tcBdr/>
        <a:fill>
          <a:solidFill>
            <a:srgbClr val="909090">
              <a:alpha val="41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6350" cap="flat">
              <a:solidFill>
                <a:srgbClr val="484745"/>
              </a:solidFill>
              <a:prstDash val="solid"/>
              <a:miter lim="400000"/>
            </a:ln>
          </a:left>
          <a:right>
            <a:ln w="6350" cap="flat">
              <a:solidFill>
                <a:srgbClr val="5E5D5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6350" cap="flat">
              <a:solidFill>
                <a:srgbClr val="5E5D5B"/>
              </a:solidFill>
              <a:prstDash val="solid"/>
              <a:miter lim="400000"/>
            </a:ln>
          </a:insideV>
        </a:tcBdr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714717"/>
              </a:solidFill>
              <a:prstDash val="solid"/>
              <a:miter lim="400000"/>
            </a:ln>
          </a:left>
          <a:right>
            <a:ln w="12700" cap="flat">
              <a:solidFill>
                <a:srgbClr val="714717"/>
              </a:solidFill>
              <a:prstDash val="solid"/>
              <a:miter lim="400000"/>
            </a:ln>
          </a:right>
          <a:top>
            <a:ln w="6350" cap="flat">
              <a:solidFill>
                <a:srgbClr val="5E5D5B"/>
              </a:solidFill>
              <a:prstDash val="solid"/>
              <a:miter lim="400000"/>
            </a:ln>
          </a:top>
          <a:bottom>
            <a:ln w="6350" cap="flat">
              <a:solidFill>
                <a:srgbClr val="484745"/>
              </a:solidFill>
              <a:prstDash val="solid"/>
              <a:miter lim="400000"/>
            </a:ln>
          </a:bottom>
          <a:insideH>
            <a:ln w="12700" cap="flat">
              <a:solidFill>
                <a:srgbClr val="714717"/>
              </a:solidFill>
              <a:prstDash val="solid"/>
              <a:miter lim="400000"/>
            </a:ln>
          </a:insideH>
          <a:insideV>
            <a:ln w="12700" cap="flat">
              <a:solidFill>
                <a:srgbClr val="714717"/>
              </a:solidFill>
              <a:prstDash val="solid"/>
              <a:miter lim="400000"/>
            </a:ln>
          </a:insideV>
        </a:tcBdr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714717"/>
              </a:solidFill>
              <a:prstDash val="solid"/>
              <a:miter lim="400000"/>
            </a:ln>
          </a:left>
          <a:right>
            <a:ln w="12700" cap="flat">
              <a:solidFill>
                <a:srgbClr val="714717"/>
              </a:solidFill>
              <a:prstDash val="solid"/>
              <a:miter lim="400000"/>
            </a:ln>
          </a:right>
          <a:top>
            <a:ln w="6350" cap="flat">
              <a:solidFill>
                <a:srgbClr val="484745"/>
              </a:solidFill>
              <a:prstDash val="solid"/>
              <a:miter lim="400000"/>
            </a:ln>
          </a:top>
          <a:bottom>
            <a:ln w="6350" cap="flat">
              <a:solidFill>
                <a:srgbClr val="5E5D5B"/>
              </a:solidFill>
              <a:prstDash val="solid"/>
              <a:miter lim="400000"/>
            </a:ln>
          </a:bottom>
          <a:insideH>
            <a:ln w="12700" cap="flat">
              <a:solidFill>
                <a:srgbClr val="714717"/>
              </a:solidFill>
              <a:prstDash val="solid"/>
              <a:miter lim="400000"/>
            </a:ln>
          </a:insideH>
          <a:insideV>
            <a:ln w="12700" cap="flat">
              <a:solidFill>
                <a:srgbClr val="714717"/>
              </a:solidFill>
              <a:prstDash val="solid"/>
              <a:miter lim="400000"/>
            </a:ln>
          </a:insideV>
        </a:tcBdr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D4D4D"/>
          </a:solidFill>
        </a:fill>
      </a:tcStyle>
    </a:wholeTbl>
    <a:band2H>
      <a:tcTxStyle/>
      <a:tcStyle>
        <a:tcBdr/>
        <a:fill>
          <a:solidFill>
            <a:srgbClr val="5A5A5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3F1DF"/>
              </a:solidFill>
              <a:prstDash val="solid"/>
              <a:miter lim="400000"/>
            </a:ln>
          </a:left>
          <a:right>
            <a:ln w="12700" cap="flat">
              <a:solidFill>
                <a:srgbClr val="F3F1DF"/>
              </a:solidFill>
              <a:prstDash val="solid"/>
              <a:miter lim="400000"/>
            </a:ln>
          </a:right>
          <a:top>
            <a:ln w="127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solidFill>
                <a:srgbClr val="F3F1DF"/>
              </a:solidFill>
              <a:prstDash val="solid"/>
              <a:miter lim="400000"/>
            </a:ln>
          </a:insideV>
        </a:tcBdr>
        <a:fill>
          <a:solidFill>
            <a:srgbClr val="1A8F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/>
          </a:solidFill>
        </a:fill>
      </a:tcStyle>
    </a:wholeTbl>
    <a:band2H>
      <a:tcTxStyle/>
      <a:tcStyle>
        <a:tcBdr/>
        <a:fill>
          <a:solidFill>
            <a:srgbClr val="7D7D7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C5C5B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2828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2A7A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0331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FFFFF"/>
              </a:solidFill>
              <a:prstDash val="solid"/>
              <a:miter lim="400000"/>
            </a:ln>
          </a:top>
          <a:bottom>
            <a:ln w="635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D5D5D"/>
          </a:solidFill>
        </a:fill>
      </a:tcStyle>
    </a:wholeTbl>
    <a:band2H>
      <a:tcTxStyle/>
      <a:tcStyle>
        <a:tcBdr/>
        <a:fill>
          <a:solidFill>
            <a:srgbClr val="696969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6350" cap="flat">
              <a:solidFill>
                <a:srgbClr val="FFFFFF"/>
              </a:solidFill>
              <a:prstDash val="solid"/>
              <a:miter lim="400000"/>
            </a:ln>
          </a:right>
          <a:top>
            <a:ln w="6350" cap="flat">
              <a:solidFill>
                <a:srgbClr val="FFFFFF"/>
              </a:solidFill>
              <a:prstDash val="solid"/>
              <a:miter lim="400000"/>
            </a:ln>
          </a:top>
          <a:bottom>
            <a:ln w="635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635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8787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787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0000">
              <a:alpha val="10000"/>
            </a:srgbClr>
          </a:solidFill>
        </a:fill>
      </a:tcStyle>
    </a:wholeTbl>
    <a:band2H>
      <a:tcTxStyle/>
      <a:tcStyle>
        <a:tcBdr/>
        <a:fill>
          <a:solidFill>
            <a:srgbClr val="888888">
              <a:alpha val="1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F0F0F0"/>
              </a:solidFill>
              <a:prstDash val="solid"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9"/>
    <p:restoredTop sz="94646"/>
  </p:normalViewPr>
  <p:slideViewPr>
    <p:cSldViewPr snapToGrid="0" snapToObjects="1">
      <p:cViewPr varScale="1">
        <p:scale>
          <a:sx n="76" d="100"/>
          <a:sy n="76" d="100"/>
        </p:scale>
        <p:origin x="14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1596249"/>
            <a:ext cx="11054080" cy="3395698"/>
          </a:xfrm>
        </p:spPr>
        <p:txBody>
          <a:bodyPr anchor="b"/>
          <a:lstStyle>
            <a:lvl1pPr algn="ctr">
              <a:defRPr sz="85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98"/>
            <a:ext cx="9753600" cy="2354862"/>
          </a:xfrm>
        </p:spPr>
        <p:txBody>
          <a:bodyPr/>
          <a:lstStyle>
            <a:lvl1pPr marL="0" indent="0" algn="ctr">
              <a:buNone/>
              <a:defRPr sz="3413"/>
            </a:lvl1pPr>
            <a:lvl2pPr marL="650230" indent="0" algn="ctr">
              <a:buNone/>
              <a:defRPr sz="2844"/>
            </a:lvl2pPr>
            <a:lvl3pPr marL="1300460" indent="0" algn="ctr">
              <a:buNone/>
              <a:defRPr sz="2560"/>
            </a:lvl3pPr>
            <a:lvl4pPr marL="1950690" indent="0" algn="ctr">
              <a:buNone/>
              <a:defRPr sz="2276"/>
            </a:lvl4pPr>
            <a:lvl5pPr marL="2600919" indent="0" algn="ctr">
              <a:buNone/>
              <a:defRPr sz="2276"/>
            </a:lvl5pPr>
            <a:lvl6pPr marL="3251149" indent="0" algn="ctr">
              <a:buNone/>
              <a:defRPr sz="2276"/>
            </a:lvl6pPr>
            <a:lvl7pPr marL="3901379" indent="0" algn="ctr">
              <a:buNone/>
              <a:defRPr sz="2276"/>
            </a:lvl7pPr>
            <a:lvl8pPr marL="4551609" indent="0" algn="ctr">
              <a:buNone/>
              <a:defRPr sz="2276"/>
            </a:lvl8pPr>
            <a:lvl9pPr marL="5201839" indent="0" algn="ctr">
              <a:buNone/>
              <a:defRPr sz="22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53DD-410B-5246-9FB5-239C52DDC5B2}" type="datetimeFigureOut">
              <a:rPr lang="en-US" smtClean="0"/>
              <a:t>5/12/18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A780-D04F-084A-890F-F602DA602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00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53DD-410B-5246-9FB5-239C52DDC5B2}" type="datetimeFigureOut">
              <a:rPr lang="en-US" smtClean="0"/>
              <a:t>5/12/18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A780-D04F-084A-890F-F602DA602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62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6561" y="519289"/>
            <a:ext cx="2804160" cy="82657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4081" y="519289"/>
            <a:ext cx="8249920" cy="82657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53DD-410B-5246-9FB5-239C52DDC5B2}" type="datetimeFigureOut">
              <a:rPr lang="en-US" smtClean="0"/>
              <a:t>5/12/18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A780-D04F-084A-890F-F602DA602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302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6400" b="1">
                <a:solidFill>
                  <a:srgbClr val="FFFFFF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98239899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53DD-410B-5246-9FB5-239C52DDC5B2}" type="datetimeFigureOut">
              <a:rPr lang="en-US" smtClean="0"/>
              <a:t>5/12/18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A780-D04F-084A-890F-F602DA602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40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307" y="2431629"/>
            <a:ext cx="11216640" cy="4057226"/>
          </a:xfrm>
        </p:spPr>
        <p:txBody>
          <a:bodyPr anchor="b"/>
          <a:lstStyle>
            <a:lvl1pPr>
              <a:defRPr sz="85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307" y="6527239"/>
            <a:ext cx="11216640" cy="2133599"/>
          </a:xfrm>
        </p:spPr>
        <p:txBody>
          <a:bodyPr/>
          <a:lstStyle>
            <a:lvl1pPr marL="0" indent="0">
              <a:buNone/>
              <a:defRPr sz="3413">
                <a:solidFill>
                  <a:schemeClr val="tx1"/>
                </a:solidFill>
              </a:defRPr>
            </a:lvl1pPr>
            <a:lvl2pPr marL="6502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53DD-410B-5246-9FB5-239C52DDC5B2}" type="datetimeFigureOut">
              <a:rPr lang="en-US" smtClean="0"/>
              <a:t>5/12/18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A780-D04F-084A-890F-F602DA602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716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4080" y="2596444"/>
            <a:ext cx="5527040" cy="61885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3680" y="2596444"/>
            <a:ext cx="5527040" cy="61885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53DD-410B-5246-9FB5-239C52DDC5B2}" type="datetimeFigureOut">
              <a:rPr lang="en-US" smtClean="0"/>
              <a:t>5/12/18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A780-D04F-084A-890F-F602DA602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07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74" y="519291"/>
            <a:ext cx="11216640" cy="18852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775" y="2390987"/>
            <a:ext cx="5501639" cy="1171786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775" y="3562773"/>
            <a:ext cx="5501639" cy="5240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681" y="2390987"/>
            <a:ext cx="5528734" cy="1171786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681" y="3562773"/>
            <a:ext cx="5528734" cy="5240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53DD-410B-5246-9FB5-239C52DDC5B2}" type="datetimeFigureOut">
              <a:rPr lang="en-US" smtClean="0"/>
              <a:t>5/12/18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A780-D04F-084A-890F-F602DA602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0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53DD-410B-5246-9FB5-239C52DDC5B2}" type="datetimeFigureOut">
              <a:rPr lang="en-US" smtClean="0"/>
              <a:t>5/12/18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A780-D04F-084A-890F-F602DA602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066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53DD-410B-5246-9FB5-239C52DDC5B2}" type="datetimeFigureOut">
              <a:rPr lang="en-US" smtClean="0"/>
              <a:t>5/12/18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A780-D04F-084A-890F-F602DA602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41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74" y="650240"/>
            <a:ext cx="4194386" cy="2275840"/>
          </a:xfrm>
        </p:spPr>
        <p:txBody>
          <a:bodyPr anchor="b"/>
          <a:lstStyle>
            <a:lvl1pPr>
              <a:defRPr sz="45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8734" y="1404340"/>
            <a:ext cx="6583680" cy="6931378"/>
          </a:xfrm>
        </p:spPr>
        <p:txBody>
          <a:bodyPr/>
          <a:lstStyle>
            <a:lvl1pPr>
              <a:defRPr sz="4551"/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774" y="2926080"/>
            <a:ext cx="4194386" cy="5420925"/>
          </a:xfrm>
        </p:spPr>
        <p:txBody>
          <a:bodyPr/>
          <a:lstStyle>
            <a:lvl1pPr marL="0" indent="0">
              <a:buNone/>
              <a:defRPr sz="2276"/>
            </a:lvl1pPr>
            <a:lvl2pPr marL="650230" indent="0">
              <a:buNone/>
              <a:defRPr sz="1991"/>
            </a:lvl2pPr>
            <a:lvl3pPr marL="1300460" indent="0">
              <a:buNone/>
              <a:defRPr sz="1707"/>
            </a:lvl3pPr>
            <a:lvl4pPr marL="1950690" indent="0">
              <a:buNone/>
              <a:defRPr sz="1422"/>
            </a:lvl4pPr>
            <a:lvl5pPr marL="2600919" indent="0">
              <a:buNone/>
              <a:defRPr sz="1422"/>
            </a:lvl5pPr>
            <a:lvl6pPr marL="3251149" indent="0">
              <a:buNone/>
              <a:defRPr sz="1422"/>
            </a:lvl6pPr>
            <a:lvl7pPr marL="3901379" indent="0">
              <a:buNone/>
              <a:defRPr sz="1422"/>
            </a:lvl7pPr>
            <a:lvl8pPr marL="4551609" indent="0">
              <a:buNone/>
              <a:defRPr sz="1422"/>
            </a:lvl8pPr>
            <a:lvl9pPr marL="5201839" indent="0">
              <a:buNone/>
              <a:defRPr sz="142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53DD-410B-5246-9FB5-239C52DDC5B2}" type="datetimeFigureOut">
              <a:rPr lang="en-US" smtClean="0"/>
              <a:t>5/12/18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A780-D04F-084A-890F-F602DA602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263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74" y="650240"/>
            <a:ext cx="4194386" cy="2275840"/>
          </a:xfrm>
        </p:spPr>
        <p:txBody>
          <a:bodyPr anchor="b"/>
          <a:lstStyle>
            <a:lvl1pPr>
              <a:defRPr sz="45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28734" y="1404340"/>
            <a:ext cx="6583680" cy="6931378"/>
          </a:xfrm>
        </p:spPr>
        <p:txBody>
          <a:bodyPr anchor="t"/>
          <a:lstStyle>
            <a:lvl1pPr marL="0" indent="0">
              <a:buNone/>
              <a:defRPr sz="4551"/>
            </a:lvl1pPr>
            <a:lvl2pPr marL="650230" indent="0">
              <a:buNone/>
              <a:defRPr sz="3982"/>
            </a:lvl2pPr>
            <a:lvl3pPr marL="1300460" indent="0">
              <a:buNone/>
              <a:defRPr sz="3413"/>
            </a:lvl3pPr>
            <a:lvl4pPr marL="1950690" indent="0">
              <a:buNone/>
              <a:defRPr sz="2844"/>
            </a:lvl4pPr>
            <a:lvl5pPr marL="2600919" indent="0">
              <a:buNone/>
              <a:defRPr sz="2844"/>
            </a:lvl5pPr>
            <a:lvl6pPr marL="3251149" indent="0">
              <a:buNone/>
              <a:defRPr sz="2844"/>
            </a:lvl6pPr>
            <a:lvl7pPr marL="3901379" indent="0">
              <a:buNone/>
              <a:defRPr sz="2844"/>
            </a:lvl7pPr>
            <a:lvl8pPr marL="4551609" indent="0">
              <a:buNone/>
              <a:defRPr sz="2844"/>
            </a:lvl8pPr>
            <a:lvl9pPr marL="5201839" indent="0">
              <a:buNone/>
              <a:defRPr sz="28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774" y="2926080"/>
            <a:ext cx="4194386" cy="5420925"/>
          </a:xfrm>
        </p:spPr>
        <p:txBody>
          <a:bodyPr/>
          <a:lstStyle>
            <a:lvl1pPr marL="0" indent="0">
              <a:buNone/>
              <a:defRPr sz="2276"/>
            </a:lvl1pPr>
            <a:lvl2pPr marL="650230" indent="0">
              <a:buNone/>
              <a:defRPr sz="1991"/>
            </a:lvl2pPr>
            <a:lvl3pPr marL="1300460" indent="0">
              <a:buNone/>
              <a:defRPr sz="1707"/>
            </a:lvl3pPr>
            <a:lvl4pPr marL="1950690" indent="0">
              <a:buNone/>
              <a:defRPr sz="1422"/>
            </a:lvl4pPr>
            <a:lvl5pPr marL="2600919" indent="0">
              <a:buNone/>
              <a:defRPr sz="1422"/>
            </a:lvl5pPr>
            <a:lvl6pPr marL="3251149" indent="0">
              <a:buNone/>
              <a:defRPr sz="1422"/>
            </a:lvl6pPr>
            <a:lvl7pPr marL="3901379" indent="0">
              <a:buNone/>
              <a:defRPr sz="1422"/>
            </a:lvl7pPr>
            <a:lvl8pPr marL="4551609" indent="0">
              <a:buNone/>
              <a:defRPr sz="1422"/>
            </a:lvl8pPr>
            <a:lvl9pPr marL="5201839" indent="0">
              <a:buNone/>
              <a:defRPr sz="142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53DD-410B-5246-9FB5-239C52DDC5B2}" type="datetimeFigureOut">
              <a:rPr lang="en-US" smtClean="0"/>
              <a:t>5/12/18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A780-D04F-084A-890F-F602DA602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93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4080" y="519291"/>
            <a:ext cx="11216640" cy="1885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4080" y="2596444"/>
            <a:ext cx="11216640" cy="6188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4080" y="9040144"/>
            <a:ext cx="29260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C53DD-410B-5246-9FB5-239C52DDC5B2}" type="datetimeFigureOut">
              <a:rPr lang="en-US" smtClean="0"/>
              <a:t>5/12/18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07840" y="9040144"/>
            <a:ext cx="438912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84640" y="9040144"/>
            <a:ext cx="29260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CA780-D04F-084A-890F-F602DA602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984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1300460" rtl="0" eaLnBrk="1" latinLnBrk="0" hangingPunct="1">
        <a:lnSpc>
          <a:spcPct val="90000"/>
        </a:lnSpc>
        <a:spcBef>
          <a:spcPct val="0"/>
        </a:spcBef>
        <a:buNone/>
        <a:defRPr sz="62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5115" indent="-325115" algn="l" defTabSz="1300460" rtl="0" eaLnBrk="1" latinLnBrk="0" hangingPunct="1">
        <a:lnSpc>
          <a:spcPct val="90000"/>
        </a:lnSpc>
        <a:spcBef>
          <a:spcPts val="1422"/>
        </a:spcBef>
        <a:buFont typeface="Arial" panose="020B0604020202020204" pitchFamily="34" charset="0"/>
        <a:buChar char="•"/>
        <a:defRPr sz="3982" kern="1200">
          <a:solidFill>
            <a:schemeClr val="tx1"/>
          </a:solidFill>
          <a:latin typeface="+mn-lt"/>
          <a:ea typeface="+mn-ea"/>
          <a:cs typeface="+mn-cs"/>
        </a:defRPr>
      </a:lvl1pPr>
      <a:lvl2pPr marL="975345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3413" kern="1200">
          <a:solidFill>
            <a:schemeClr val="tx1"/>
          </a:solidFill>
          <a:latin typeface="+mn-lt"/>
          <a:ea typeface="+mn-ea"/>
          <a:cs typeface="+mn-cs"/>
        </a:defRPr>
      </a:lvl2pPr>
      <a:lvl3pPr marL="1625575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3pPr>
      <a:lvl4pPr marL="227580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3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57626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7200"/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7200" b="1">
                <a:solidFill>
                  <a:srgbClr val="FFFFFF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latin typeface="+mn-lt"/>
              </a:rPr>
              <a:t>The Lost Generation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761999" y="2057400"/>
            <a:ext cx="11480801" cy="63627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ts val="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4800" b="1" dirty="0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ea typeface="+mn-ea"/>
                <a:cs typeface="+mn-cs"/>
                <a:sym typeface="Helvetica Neue"/>
              </a:rPr>
              <a:t>Expressed anxiety about the future and criticized the brutality of WWI and the shallowness of consumerism</a:t>
            </a:r>
          </a:p>
          <a:p>
            <a:pPr lvl="0">
              <a:spcBef>
                <a:spcPts val="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4800" b="1" dirty="0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ea typeface="+mn-ea"/>
                <a:cs typeface="+mn-cs"/>
                <a:sym typeface="Helvetica Neue"/>
              </a:rPr>
              <a:t>Examples include Ernest Hemingway, F. Scott Fitzgerald, etc.</a:t>
            </a:r>
          </a:p>
          <a:p>
            <a:pPr lvl="0">
              <a:spcBef>
                <a:spcPts val="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4800" b="1" dirty="0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ea typeface="+mn-ea"/>
                <a:cs typeface="+mn-cs"/>
                <a:sym typeface="Helvetica Neue"/>
              </a:rPr>
              <a:t>Many Lost Generation writers spent a great deal of time out of the US</a:t>
            </a:r>
          </a:p>
        </p:txBody>
      </p:sp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7200"/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7200" b="1">
                <a:solidFill>
                  <a:srgbClr val="FFFFFF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Lasting Impact</a:t>
            </a: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762000" y="2057400"/>
            <a:ext cx="11480800" cy="63627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ts val="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4700" b="1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rPr>
              <a:t>Helped lead to the rise of Hitler, Mussolini, and other totalitarian dictators</a:t>
            </a:r>
          </a:p>
          <a:p>
            <a:pPr lvl="0">
              <a:spcBef>
                <a:spcPts val="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4700" b="1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rPr>
              <a:t>The Great Depression is often cited as one of the causes of World War II</a:t>
            </a:r>
          </a:p>
        </p:txBody>
      </p:sp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7200"/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7200" b="1">
                <a:solidFill>
                  <a:srgbClr val="FFFFFF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Philosophy and Science</a:t>
            </a:r>
          </a:p>
        </p:txBody>
      </p:sp>
      <p:sp>
        <p:nvSpPr>
          <p:cNvPr id="41" name="Shape 4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spcBef>
                <a:spcPts val="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4800" b="1" dirty="0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rPr>
              <a:t>Nietzsche - Led the existentialism moment which held that there was no universal meaning to life</a:t>
            </a:r>
          </a:p>
          <a:p>
            <a:pPr lvl="0">
              <a:spcBef>
                <a:spcPts val="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4800" b="1" dirty="0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rPr>
              <a:t>Freud - Stated that humans driven by their own desires</a:t>
            </a:r>
          </a:p>
          <a:p>
            <a:pPr lvl="0">
              <a:spcBef>
                <a:spcPts val="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4800" b="1" dirty="0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rPr>
              <a:t>Einstein - Scientist who was known for his theory of relativity</a:t>
            </a:r>
          </a:p>
        </p:txBody>
      </p:sp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762000" y="67733"/>
            <a:ext cx="11480801" cy="2146301"/>
          </a:xfrm>
          <a:prstGeom prst="rect">
            <a:avLst/>
          </a:prstGeom>
        </p:spPr>
        <p:txBody>
          <a:bodyPr/>
          <a:lstStyle>
            <a:lvl1pPr>
              <a:defRPr sz="7200"/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7200" b="1">
                <a:solidFill>
                  <a:srgbClr val="FFFFFF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1920s Art, Music, Movies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592666" y="2040466"/>
            <a:ext cx="11480801" cy="6362701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ts val="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4000" b="1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rPr>
              <a:t>Surrealism, a new art movement that showed the inner world of emotion and imagination, reflected postwar uncertainty</a:t>
            </a:r>
          </a:p>
          <a:p>
            <a:pPr lvl="0">
              <a:spcBef>
                <a:spcPts val="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4000" b="1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rPr>
              <a:t>Jazz music became popular </a:t>
            </a:r>
          </a:p>
          <a:p>
            <a:pPr lvl="0">
              <a:spcBef>
                <a:spcPts val="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4000" b="1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rPr>
              <a:t>Radios and phonographs connected people through shared entertainment</a:t>
            </a:r>
          </a:p>
          <a:p>
            <a:pPr lvl="0">
              <a:spcBef>
                <a:spcPts val="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4000" b="1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rPr>
              <a:t>Silent films were popular in the 1920s.  Charlie Chaplin was a major star.  </a:t>
            </a:r>
          </a:p>
          <a:p>
            <a:pPr lvl="0">
              <a:spcBef>
                <a:spcPts val="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4000" b="1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rPr>
              <a:t>Talkies replaced silent films in the late 1920s when synchronized sound was introduced.</a:t>
            </a:r>
          </a:p>
        </p:txBody>
      </p:sp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7200"/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7200" b="1">
                <a:solidFill>
                  <a:srgbClr val="FFFFFF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Cultural Trends</a:t>
            </a:r>
          </a:p>
        </p:txBody>
      </p:sp>
      <p:sp>
        <p:nvSpPr>
          <p:cNvPr id="47" name="Shape 47"/>
          <p:cNvSpPr>
            <a:spLocks noGrp="1"/>
          </p:cNvSpPr>
          <p:nvPr>
            <p:ph type="body" idx="1"/>
          </p:nvPr>
        </p:nvSpPr>
        <p:spPr>
          <a:xfrm>
            <a:off x="551722" y="2032926"/>
            <a:ext cx="11691078" cy="6742774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ts val="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4000" b="1" dirty="0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rPr>
              <a:t>After their involvement in WWI, more women were granted suffrage</a:t>
            </a:r>
          </a:p>
          <a:p>
            <a:pPr lvl="0">
              <a:spcBef>
                <a:spcPts val="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4000" b="1" dirty="0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rPr>
              <a:t>Though most women weren’t flappers, women’s fashion and lifestyles became less restrictive</a:t>
            </a:r>
          </a:p>
          <a:p>
            <a:pPr lvl="0">
              <a:spcBef>
                <a:spcPts val="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4000" b="1" dirty="0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rPr>
              <a:t>Increasing accessibility of automobiles connected people and made it easier to travel</a:t>
            </a:r>
          </a:p>
          <a:p>
            <a:pPr lvl="0">
              <a:spcBef>
                <a:spcPts val="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4000" b="1" dirty="0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rPr>
              <a:t>Labor-saving devices transformed housework and increased consumerism</a:t>
            </a:r>
          </a:p>
        </p:txBody>
      </p:sp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7200"/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7200" b="1">
                <a:solidFill>
                  <a:srgbClr val="FFFFFF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Germany’s Challenges</a:t>
            </a:r>
          </a:p>
        </p:txBody>
      </p:sp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xfrm>
            <a:off x="762000" y="2412999"/>
            <a:ext cx="11480800" cy="5503269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ts val="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4400" b="1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rPr>
              <a:t>Weimar Republic was blamed for Germany’s defeat in WWI</a:t>
            </a:r>
          </a:p>
          <a:p>
            <a:pPr lvl="0">
              <a:spcBef>
                <a:spcPts val="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4400" b="1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rPr>
              <a:t>Germany’s economy suffered due to war reparations set by the Treaty of Versailles</a:t>
            </a:r>
          </a:p>
          <a:p>
            <a:pPr lvl="0">
              <a:spcBef>
                <a:spcPts val="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4400" b="1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rPr>
              <a:t>Inflation became a major problem</a:t>
            </a:r>
          </a:p>
          <a:p>
            <a:pPr lvl="0">
              <a:spcBef>
                <a:spcPts val="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4400" b="1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rPr>
              <a:t>Dawes Plan was created to help Germany pay back her war debts</a:t>
            </a:r>
          </a:p>
        </p:txBody>
      </p:sp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537463">
              <a:defRPr sz="6624">
                <a:effectLst>
                  <a:outerShdw blurRad="46736" dist="23368" dir="5400000" rotWithShape="0">
                    <a:srgbClr val="000000"/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6624" b="1">
                <a:solidFill>
                  <a:srgbClr val="FFFFFF"/>
                </a:solidFill>
                <a:effectLst>
                  <a:outerShdw blurRad="46736" dist="23368" dir="5400000" rotWithShape="0">
                    <a:srgbClr val="000000"/>
                  </a:outerShdw>
                </a:effectLst>
              </a:rPr>
              <a:t>Long-Term Causes of the Worldwide Depression</a:t>
            </a:r>
          </a:p>
        </p:txBody>
      </p:sp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xfrm>
            <a:off x="524933" y="2419350"/>
            <a:ext cx="12268068" cy="6362700"/>
          </a:xfrm>
          <a:prstGeom prst="rect">
            <a:avLst/>
          </a:prstGeom>
        </p:spPr>
        <p:txBody>
          <a:bodyPr/>
          <a:lstStyle/>
          <a:p>
            <a:pPr marL="398272" lvl="0" indent="-398272" defTabSz="572516">
              <a:spcBef>
                <a:spcPts val="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4018" b="1">
                <a:solidFill>
                  <a:srgbClr val="EBEBEB"/>
                </a:solidFill>
                <a:effectLst>
                  <a:outerShdw blurRad="49784" dist="24892" dir="54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rPr>
              <a:t>Economies were connected as Europe relied on US loans and investments — bad news if anything happens to the US economy!</a:t>
            </a:r>
          </a:p>
          <a:p>
            <a:pPr marL="398272" lvl="0" indent="-398272" defTabSz="572516">
              <a:spcBef>
                <a:spcPts val="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4018" b="1">
                <a:solidFill>
                  <a:srgbClr val="EBEBEB"/>
                </a:solidFill>
                <a:effectLst>
                  <a:outerShdw blurRad="49784" dist="24892" dir="54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rPr>
              <a:t>Many countries had war debts</a:t>
            </a:r>
          </a:p>
          <a:p>
            <a:pPr marL="398272" lvl="0" indent="-398272" defTabSz="572516">
              <a:spcBef>
                <a:spcPts val="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4018" b="1">
                <a:solidFill>
                  <a:srgbClr val="EBEBEB"/>
                </a:solidFill>
                <a:effectLst>
                  <a:outerShdw blurRad="49784" dist="24892" dir="54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rPr>
              <a:t>People bought what they couldn’t afford — consumers bought goods on credit, and investors bought stocks on margin, making it easy to get into debt</a:t>
            </a:r>
          </a:p>
          <a:p>
            <a:pPr marL="398272" lvl="0" indent="-398272" defTabSz="572516">
              <a:spcBef>
                <a:spcPts val="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4018" b="1">
                <a:solidFill>
                  <a:srgbClr val="EBEBEB"/>
                </a:solidFill>
                <a:effectLst>
                  <a:outerShdw blurRad="49784" dist="24892" dir="54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rPr>
              <a:t>Wealth was unequally distributed among classes of people</a:t>
            </a:r>
          </a:p>
        </p:txBody>
      </p:sp>
    </p:spTree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pPr lvl="0" defTabSz="537463">
              <a:defRPr sz="1800" b="0">
                <a:solidFill>
                  <a:srgbClr val="000000"/>
                </a:solidFill>
                <a:effectLst/>
              </a:defRPr>
            </a:pPr>
            <a:r>
              <a:rPr sz="6624" b="1">
                <a:solidFill>
                  <a:srgbClr val="FFFFFF"/>
                </a:solidFill>
                <a:effectLst>
                  <a:outerShdw blurRad="46736" dist="23368" dir="5400000" rotWithShape="0">
                    <a:srgbClr val="000000"/>
                  </a:outerShdw>
                </a:effectLst>
              </a:rPr>
              <a:t>Short-Term Cause:</a:t>
            </a:r>
          </a:p>
          <a:p>
            <a:pPr lvl="0" defTabSz="537463">
              <a:defRPr sz="1800" b="0">
                <a:solidFill>
                  <a:srgbClr val="000000"/>
                </a:solidFill>
                <a:effectLst/>
              </a:defRPr>
            </a:pPr>
            <a:r>
              <a:rPr sz="6624" b="1">
                <a:solidFill>
                  <a:srgbClr val="FFFFFF"/>
                </a:solidFill>
                <a:effectLst>
                  <a:outerShdw blurRad="46736" dist="23368" dir="5400000" rotWithShape="0">
                    <a:srgbClr val="000000"/>
                  </a:outerShdw>
                </a:effectLst>
              </a:rPr>
              <a:t>Stock Market Crash</a:t>
            </a:r>
          </a:p>
        </p:txBody>
      </p:sp>
      <p:sp>
        <p:nvSpPr>
          <p:cNvPr id="61" name="Shape 61"/>
          <p:cNvSpPr>
            <a:spLocks noGrp="1"/>
          </p:cNvSpPr>
          <p:nvPr>
            <p:ph type="body" idx="1"/>
          </p:nvPr>
        </p:nvSpPr>
        <p:spPr>
          <a:xfrm>
            <a:off x="426839" y="2425700"/>
            <a:ext cx="11815961" cy="6350001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ts val="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4000" b="1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rPr>
              <a:t>After a series of minor crashes, the US stock market had a severe crash on Black Tuesday — October 29, 1929</a:t>
            </a:r>
          </a:p>
          <a:p>
            <a:pPr lvl="0">
              <a:spcBef>
                <a:spcPts val="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4000" b="1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rPr>
              <a:t>People lost fortunes within minutes, banks shut down due to running out of cash when panicked consumers rushed to pull out their savings, and businesses and factories closed</a:t>
            </a:r>
          </a:p>
          <a:p>
            <a:pPr lvl="0">
              <a:spcBef>
                <a:spcPts val="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4000" b="1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rPr>
              <a:t>Global Depression began when the US reduced loans and foreign trade</a:t>
            </a:r>
          </a:p>
        </p:txBody>
      </p:sp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7200"/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7200" b="1">
                <a:solidFill>
                  <a:srgbClr val="FFFFFF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Immediate Impact</a:t>
            </a:r>
          </a:p>
        </p:txBody>
      </p:sp>
      <p:sp>
        <p:nvSpPr>
          <p:cNvPr id="66" name="Shape 6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spcBef>
                <a:spcPts val="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4500" b="1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rPr>
              <a:t>Banks closed, businesses went bankrupt, and there was high unemployment</a:t>
            </a:r>
          </a:p>
          <a:p>
            <a:pPr lvl="0">
              <a:spcBef>
                <a:spcPts val="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4500" b="1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rPr>
              <a:t>Some people lost faith in capitalism and democracy and turned to communism</a:t>
            </a:r>
          </a:p>
          <a:p>
            <a:pPr lvl="0">
              <a:spcBef>
                <a:spcPts val="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4500" b="1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rPr>
              <a:t>Some nations turned to authoritarian leaders</a:t>
            </a:r>
          </a:p>
        </p:txBody>
      </p:sp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7200"/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7200" b="1">
                <a:solidFill>
                  <a:srgbClr val="FFFFFF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Solutions</a:t>
            </a:r>
          </a:p>
        </p:txBody>
      </p:sp>
      <p:sp>
        <p:nvSpPr>
          <p:cNvPr id="69" name="Shape 69"/>
          <p:cNvSpPr>
            <a:spLocks noGrp="1"/>
          </p:cNvSpPr>
          <p:nvPr>
            <p:ph type="body" idx="1"/>
          </p:nvPr>
        </p:nvSpPr>
        <p:spPr>
          <a:xfrm>
            <a:off x="761999" y="1989666"/>
            <a:ext cx="11480801" cy="6362701"/>
          </a:xfrm>
          <a:prstGeom prst="rect">
            <a:avLst/>
          </a:prstGeom>
        </p:spPr>
        <p:txBody>
          <a:bodyPr/>
          <a:lstStyle/>
          <a:p>
            <a:pPr marL="365759" lvl="0" indent="-365759" defTabSz="525779">
              <a:spcBef>
                <a:spcPts val="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4050" b="1">
                <a:solidFill>
                  <a:srgbClr val="EBEBEB"/>
                </a:solidFill>
                <a:effectLst>
                  <a:outerShdw blurRad="45720" dist="22860" dir="54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rPr>
              <a:t>World gov’ts created jobs and welfare programs</a:t>
            </a:r>
          </a:p>
          <a:p>
            <a:pPr marL="365759" lvl="0" indent="-365759" defTabSz="525779">
              <a:spcBef>
                <a:spcPts val="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4050" b="1">
                <a:solidFill>
                  <a:srgbClr val="EBEBEB"/>
                </a:solidFill>
                <a:effectLst>
                  <a:outerShdw blurRad="45720" dist="22860" dir="54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rPr>
              <a:t>In the US, Franklin Delano Roosevelt launched the New Deal, a series of programs for public works, welfare, and regulations of the banking system and stock market</a:t>
            </a:r>
          </a:p>
          <a:p>
            <a:pPr marL="365759" lvl="0" indent="-365759" defTabSz="525779">
              <a:spcBef>
                <a:spcPts val="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4050" b="1">
                <a:solidFill>
                  <a:srgbClr val="EBEBEB"/>
                </a:solidFill>
                <a:effectLst>
                  <a:outerShdw blurRad="45720" dist="22860" dir="54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rPr>
              <a:t>Many historians say that US involvement in WWII helped pull the US officially out of the Depression</a:t>
            </a:r>
          </a:p>
        </p:txBody>
      </p:sp>
    </p:spTree>
  </p:cSld>
  <p:clrMapOvr>
    <a:masterClrMapping/>
  </p:clrMapOvr>
  <p:transition spd="med">
    <p:dissolve/>
  </p:transition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New_Template2">
  <a:themeElements>
    <a:clrScheme name="New_Template2">
      <a:dk1>
        <a:srgbClr val="000000"/>
      </a:dk1>
      <a:lt1>
        <a:srgbClr val="FFFFFF"/>
      </a:lt1>
      <a:dk2>
        <a:srgbClr val="525252"/>
      </a:dk2>
      <a:lt2>
        <a:srgbClr val="C9C9C9"/>
      </a:lt2>
      <a:accent1>
        <a:srgbClr val="619AE3"/>
      </a:accent1>
      <a:accent2>
        <a:srgbClr val="54BFB9"/>
      </a:accent2>
      <a:accent3>
        <a:srgbClr val="29C439"/>
      </a:accent3>
      <a:accent4>
        <a:srgbClr val="EDAC0F"/>
      </a:accent4>
      <a:accent5>
        <a:srgbClr val="D41D03"/>
      </a:accent5>
      <a:accent6>
        <a:srgbClr val="B264DA"/>
      </a:accent6>
      <a:hlink>
        <a:srgbClr val="0000FF"/>
      </a:hlink>
      <a:folHlink>
        <a:srgbClr val="FF00FF"/>
      </a:folHlink>
    </a:clrScheme>
    <a:fontScheme name="New_Template2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New_Templat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80000"/>
                </a:srgbClr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EBEBEB"/>
            </a:solidFill>
            <a:effectLst>
              <a:outerShdw blurRad="50800" dist="25400" dir="5400000" rotWithShape="0">
                <a:srgbClr val="000000"/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494</Words>
  <Application>Microsoft Macintosh PowerPoint</Application>
  <PresentationFormat>Custom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Helvetica Neue</vt:lpstr>
      <vt:lpstr>Helvetica Neue Medium</vt:lpstr>
      <vt:lpstr>Office Theme</vt:lpstr>
      <vt:lpstr>The Lost Generation</vt:lpstr>
      <vt:lpstr>Philosophy and Science</vt:lpstr>
      <vt:lpstr>1920s Art, Music, Movies</vt:lpstr>
      <vt:lpstr>Cultural Trends</vt:lpstr>
      <vt:lpstr>Germany’s Challenges</vt:lpstr>
      <vt:lpstr>Long-Term Causes of the Worldwide Depression</vt:lpstr>
      <vt:lpstr>Short-Term Cause: Stock Market Crash</vt:lpstr>
      <vt:lpstr>Immediate Impact</vt:lpstr>
      <vt:lpstr>Solutions</vt:lpstr>
      <vt:lpstr>Lasting Impact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Lost Generation</dc:title>
  <cp:lastModifiedBy>Microsoft Office User</cp:lastModifiedBy>
  <cp:revision>3</cp:revision>
  <cp:lastPrinted>2018-05-13T00:58:32Z</cp:lastPrinted>
  <dcterms:modified xsi:type="dcterms:W3CDTF">2018-05-13T00:59:11Z</dcterms:modified>
</cp:coreProperties>
</file>